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0"/>
          <p:cNvSpPr>
            <a:spLocks noChangeArrowheads="1"/>
          </p:cNvSpPr>
          <p:nvPr/>
        </p:nvSpPr>
        <p:spPr bwMode="auto">
          <a:xfrm>
            <a:off x="5586413" y="1685925"/>
            <a:ext cx="2344737" cy="7921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381000" y="1143000"/>
            <a:ext cx="7548563" cy="3952875"/>
          </a:xfrm>
          <a:prstGeom prst="rect">
            <a:avLst/>
          </a:prstGeom>
          <a:noFill/>
          <a:ln w="1143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2" name="Rectangle 34"/>
          <p:cNvSpPr>
            <a:spLocks noChangeArrowheads="1"/>
          </p:cNvSpPr>
          <p:nvPr/>
        </p:nvSpPr>
        <p:spPr bwMode="auto">
          <a:xfrm>
            <a:off x="2362200" y="1863725"/>
            <a:ext cx="3144838" cy="5349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2362200" y="2216150"/>
            <a:ext cx="3141663" cy="1800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4" name="Rectangle 37"/>
          <p:cNvSpPr>
            <a:spLocks noChangeArrowheads="1"/>
          </p:cNvSpPr>
          <p:nvPr/>
        </p:nvSpPr>
        <p:spPr bwMode="auto">
          <a:xfrm>
            <a:off x="2362200" y="4016375"/>
            <a:ext cx="3143250" cy="896938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055" name="Rectangle 15"/>
          <p:cNvSpPr>
            <a:spLocks noChangeArrowheads="1"/>
          </p:cNvSpPr>
          <p:nvPr/>
        </p:nvSpPr>
        <p:spPr bwMode="auto">
          <a:xfrm>
            <a:off x="2711450" y="1320800"/>
            <a:ext cx="366713" cy="5397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6" name="Rectangle 20"/>
          <p:cNvSpPr>
            <a:spLocks noChangeArrowheads="1"/>
          </p:cNvSpPr>
          <p:nvPr/>
        </p:nvSpPr>
        <p:spPr bwMode="auto">
          <a:xfrm>
            <a:off x="3619500" y="1320800"/>
            <a:ext cx="269875" cy="539750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7" name="Rectangle 22"/>
          <p:cNvSpPr>
            <a:spLocks noChangeArrowheads="1"/>
          </p:cNvSpPr>
          <p:nvPr/>
        </p:nvSpPr>
        <p:spPr bwMode="auto">
          <a:xfrm>
            <a:off x="4162425" y="1320800"/>
            <a:ext cx="269875" cy="539750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58" name="Rectangle 24"/>
          <p:cNvSpPr>
            <a:spLocks noChangeArrowheads="1"/>
          </p:cNvSpPr>
          <p:nvPr/>
        </p:nvSpPr>
        <p:spPr bwMode="auto">
          <a:xfrm>
            <a:off x="4699000" y="1320800"/>
            <a:ext cx="269875" cy="539750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9" name="Rectangle 43"/>
          <p:cNvSpPr>
            <a:spLocks noChangeArrowheads="1"/>
          </p:cNvSpPr>
          <p:nvPr/>
        </p:nvSpPr>
        <p:spPr bwMode="auto">
          <a:xfrm>
            <a:off x="2362200" y="2401888"/>
            <a:ext cx="193675" cy="352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0" name="Rectangle 44"/>
          <p:cNvSpPr>
            <a:spLocks noChangeArrowheads="1"/>
          </p:cNvSpPr>
          <p:nvPr/>
        </p:nvSpPr>
        <p:spPr bwMode="auto">
          <a:xfrm>
            <a:off x="2363788" y="2752725"/>
            <a:ext cx="192087" cy="12636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1" name="Rectangle 46"/>
          <p:cNvSpPr>
            <a:spLocks noChangeArrowheads="1"/>
          </p:cNvSpPr>
          <p:nvPr/>
        </p:nvSpPr>
        <p:spPr bwMode="auto">
          <a:xfrm>
            <a:off x="2360613" y="3713163"/>
            <a:ext cx="1878012" cy="3032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2" name="Rectangle 48"/>
          <p:cNvSpPr>
            <a:spLocks noChangeArrowheads="1"/>
          </p:cNvSpPr>
          <p:nvPr/>
        </p:nvSpPr>
        <p:spPr bwMode="auto">
          <a:xfrm>
            <a:off x="5586413" y="3195638"/>
            <a:ext cx="2343150" cy="8207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3" name="Rectangle 51"/>
          <p:cNvSpPr>
            <a:spLocks noChangeArrowheads="1"/>
          </p:cNvSpPr>
          <p:nvPr/>
        </p:nvSpPr>
        <p:spPr bwMode="auto">
          <a:xfrm>
            <a:off x="5586413" y="1508125"/>
            <a:ext cx="2341562" cy="1793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064" name="Rectangle 54"/>
          <p:cNvSpPr>
            <a:spLocks noChangeArrowheads="1"/>
          </p:cNvSpPr>
          <p:nvPr/>
        </p:nvSpPr>
        <p:spPr bwMode="auto">
          <a:xfrm>
            <a:off x="4237038" y="2398713"/>
            <a:ext cx="1268412" cy="16176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5" name="Rectangle 56"/>
          <p:cNvSpPr>
            <a:spLocks noChangeArrowheads="1"/>
          </p:cNvSpPr>
          <p:nvPr/>
        </p:nvSpPr>
        <p:spPr bwMode="auto">
          <a:xfrm>
            <a:off x="2362200" y="2752725"/>
            <a:ext cx="1876425" cy="12636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6" name="Rectangle 57"/>
          <p:cNvSpPr>
            <a:spLocks noChangeArrowheads="1"/>
          </p:cNvSpPr>
          <p:nvPr/>
        </p:nvSpPr>
        <p:spPr bwMode="auto">
          <a:xfrm>
            <a:off x="2362200" y="1860550"/>
            <a:ext cx="533400" cy="355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7" name="Rectangle 58"/>
          <p:cNvSpPr>
            <a:spLocks noChangeArrowheads="1"/>
          </p:cNvSpPr>
          <p:nvPr/>
        </p:nvSpPr>
        <p:spPr bwMode="auto">
          <a:xfrm>
            <a:off x="3079750" y="1320800"/>
            <a:ext cx="2424113" cy="179388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068" name="Text Box 60"/>
          <p:cNvSpPr txBox="1">
            <a:spLocks noChangeArrowheads="1"/>
          </p:cNvSpPr>
          <p:nvPr/>
        </p:nvSpPr>
        <p:spPr bwMode="auto">
          <a:xfrm>
            <a:off x="449263" y="1089025"/>
            <a:ext cx="5505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98-04-43-04 </a:t>
            </a:r>
            <a:r>
              <a:rPr lang="en-US" altLang="zh-TW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郵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政 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劃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撥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儲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金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存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款 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單 </a:t>
            </a:r>
          </a:p>
        </p:txBody>
      </p:sp>
      <p:sp>
        <p:nvSpPr>
          <p:cNvPr id="2069" name="Text Box 73"/>
          <p:cNvSpPr txBox="1">
            <a:spLocks noChangeArrowheads="1"/>
          </p:cNvSpPr>
          <p:nvPr/>
        </p:nvSpPr>
        <p:spPr bwMode="auto">
          <a:xfrm>
            <a:off x="2638425" y="1370013"/>
            <a:ext cx="50006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金　額</a:t>
            </a:r>
          </a:p>
          <a:p>
            <a:r>
              <a:rPr lang="zh-TW" altLang="en-US" sz="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新台幣</a:t>
            </a:r>
          </a:p>
          <a:p>
            <a:r>
              <a:rPr lang="en-US" altLang="zh-TW" sz="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小寫</a:t>
            </a:r>
            <a:r>
              <a:rPr lang="en-US" altLang="zh-TW" sz="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800" b="1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Group 115"/>
          <p:cNvGrpSpPr>
            <a:grpSpLocks/>
          </p:cNvGrpSpPr>
          <p:nvPr/>
        </p:nvGrpSpPr>
        <p:grpSpPr bwMode="auto">
          <a:xfrm>
            <a:off x="539750" y="1316038"/>
            <a:ext cx="2166938" cy="538162"/>
            <a:chOff x="342" y="831"/>
            <a:chExt cx="1365" cy="339"/>
          </a:xfrm>
        </p:grpSpPr>
        <p:sp>
          <p:nvSpPr>
            <p:cNvPr id="2125" name="Rectangle 65"/>
            <p:cNvSpPr>
              <a:spLocks noChangeArrowheads="1"/>
            </p:cNvSpPr>
            <p:nvPr/>
          </p:nvSpPr>
          <p:spPr bwMode="auto">
            <a:xfrm>
              <a:off x="342" y="834"/>
              <a:ext cx="17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1</a:t>
              </a:r>
            </a:p>
          </p:txBody>
        </p:sp>
        <p:sp>
          <p:nvSpPr>
            <p:cNvPr id="2126" name="Rectangle 66"/>
            <p:cNvSpPr>
              <a:spLocks noChangeArrowheads="1"/>
            </p:cNvSpPr>
            <p:nvPr/>
          </p:nvSpPr>
          <p:spPr bwMode="auto">
            <a:xfrm>
              <a:off x="510" y="831"/>
              <a:ext cx="174" cy="336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9</a:t>
              </a:r>
            </a:p>
          </p:txBody>
        </p:sp>
        <p:sp>
          <p:nvSpPr>
            <p:cNvPr id="2127" name="Rectangle 67"/>
            <p:cNvSpPr>
              <a:spLocks noChangeArrowheads="1"/>
            </p:cNvSpPr>
            <p:nvPr/>
          </p:nvSpPr>
          <p:spPr bwMode="auto">
            <a:xfrm>
              <a:off x="1026" y="831"/>
              <a:ext cx="17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6</a:t>
              </a:r>
            </a:p>
          </p:txBody>
        </p:sp>
        <p:sp>
          <p:nvSpPr>
            <p:cNvPr id="2128" name="Rectangle 68"/>
            <p:cNvSpPr>
              <a:spLocks noChangeArrowheads="1"/>
            </p:cNvSpPr>
            <p:nvPr/>
          </p:nvSpPr>
          <p:spPr bwMode="auto">
            <a:xfrm>
              <a:off x="1194" y="831"/>
              <a:ext cx="17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7</a:t>
              </a:r>
            </a:p>
          </p:txBody>
        </p:sp>
        <p:sp>
          <p:nvSpPr>
            <p:cNvPr id="2129" name="Rectangle 69"/>
            <p:cNvSpPr>
              <a:spLocks noChangeArrowheads="1"/>
            </p:cNvSpPr>
            <p:nvPr/>
          </p:nvSpPr>
          <p:spPr bwMode="auto">
            <a:xfrm>
              <a:off x="1368" y="831"/>
              <a:ext cx="17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0</a:t>
              </a:r>
            </a:p>
          </p:txBody>
        </p:sp>
        <p:sp>
          <p:nvSpPr>
            <p:cNvPr id="2130" name="Rectangle 70"/>
            <p:cNvSpPr>
              <a:spLocks noChangeArrowheads="1"/>
            </p:cNvSpPr>
            <p:nvPr/>
          </p:nvSpPr>
          <p:spPr bwMode="auto">
            <a:xfrm>
              <a:off x="1533" y="831"/>
              <a:ext cx="17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3</a:t>
              </a:r>
            </a:p>
          </p:txBody>
        </p:sp>
        <p:sp>
          <p:nvSpPr>
            <p:cNvPr id="2131" name="Rectangle 71"/>
            <p:cNvSpPr>
              <a:spLocks noChangeArrowheads="1"/>
            </p:cNvSpPr>
            <p:nvPr/>
          </p:nvSpPr>
          <p:spPr bwMode="auto">
            <a:xfrm>
              <a:off x="681" y="831"/>
              <a:ext cx="171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6</a:t>
              </a:r>
            </a:p>
          </p:txBody>
        </p:sp>
        <p:sp>
          <p:nvSpPr>
            <p:cNvPr id="2132" name="Rectangle 72"/>
            <p:cNvSpPr>
              <a:spLocks noChangeArrowheads="1"/>
            </p:cNvSpPr>
            <p:nvPr/>
          </p:nvSpPr>
          <p:spPr bwMode="auto">
            <a:xfrm>
              <a:off x="849" y="831"/>
              <a:ext cx="17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>
                  <a:latin typeface="Arial" charset="0"/>
                </a:rPr>
                <a:t>7</a:t>
              </a:r>
            </a:p>
          </p:txBody>
        </p:sp>
      </p:grpSp>
      <p:grpSp>
        <p:nvGrpSpPr>
          <p:cNvPr id="3" name="Group 141"/>
          <p:cNvGrpSpPr>
            <a:grpSpLocks/>
          </p:cNvGrpSpPr>
          <p:nvPr/>
        </p:nvGrpSpPr>
        <p:grpSpPr bwMode="auto">
          <a:xfrm>
            <a:off x="3348038" y="1338263"/>
            <a:ext cx="2162175" cy="171450"/>
            <a:chOff x="2107" y="836"/>
            <a:chExt cx="1362" cy="108"/>
          </a:xfrm>
        </p:grpSpPr>
        <p:sp>
          <p:nvSpPr>
            <p:cNvPr id="2117" name="Rectangle 74"/>
            <p:cNvSpPr>
              <a:spLocks noChangeArrowheads="1"/>
            </p:cNvSpPr>
            <p:nvPr/>
          </p:nvSpPr>
          <p:spPr bwMode="auto">
            <a:xfrm>
              <a:off x="2107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仟萬</a:t>
              </a:r>
            </a:p>
          </p:txBody>
        </p:sp>
        <p:sp>
          <p:nvSpPr>
            <p:cNvPr id="2118" name="Rectangle 75"/>
            <p:cNvSpPr>
              <a:spLocks noChangeArrowheads="1"/>
            </p:cNvSpPr>
            <p:nvPr/>
          </p:nvSpPr>
          <p:spPr bwMode="auto">
            <a:xfrm>
              <a:off x="2277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佰萬</a:t>
              </a:r>
            </a:p>
          </p:txBody>
        </p:sp>
        <p:sp>
          <p:nvSpPr>
            <p:cNvPr id="2119" name="Rectangle 76"/>
            <p:cNvSpPr>
              <a:spLocks noChangeArrowheads="1"/>
            </p:cNvSpPr>
            <p:nvPr/>
          </p:nvSpPr>
          <p:spPr bwMode="auto">
            <a:xfrm>
              <a:off x="2448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拾萬</a:t>
              </a:r>
            </a:p>
          </p:txBody>
        </p:sp>
        <p:sp>
          <p:nvSpPr>
            <p:cNvPr id="2120" name="Rectangle 77"/>
            <p:cNvSpPr>
              <a:spLocks noChangeArrowheads="1"/>
            </p:cNvSpPr>
            <p:nvPr/>
          </p:nvSpPr>
          <p:spPr bwMode="auto">
            <a:xfrm>
              <a:off x="2618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萬</a:t>
              </a:r>
            </a:p>
          </p:txBody>
        </p:sp>
        <p:sp>
          <p:nvSpPr>
            <p:cNvPr id="2121" name="Rectangle 78"/>
            <p:cNvSpPr>
              <a:spLocks noChangeArrowheads="1"/>
            </p:cNvSpPr>
            <p:nvPr/>
          </p:nvSpPr>
          <p:spPr bwMode="auto">
            <a:xfrm>
              <a:off x="2789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仟</a:t>
              </a:r>
            </a:p>
          </p:txBody>
        </p:sp>
        <p:sp>
          <p:nvSpPr>
            <p:cNvPr id="2122" name="Rectangle 79"/>
            <p:cNvSpPr>
              <a:spLocks noChangeArrowheads="1"/>
            </p:cNvSpPr>
            <p:nvPr/>
          </p:nvSpPr>
          <p:spPr bwMode="auto">
            <a:xfrm>
              <a:off x="2959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佰</a:t>
              </a:r>
            </a:p>
          </p:txBody>
        </p:sp>
        <p:sp>
          <p:nvSpPr>
            <p:cNvPr id="2123" name="Rectangle 80"/>
            <p:cNvSpPr>
              <a:spLocks noChangeArrowheads="1"/>
            </p:cNvSpPr>
            <p:nvPr/>
          </p:nvSpPr>
          <p:spPr bwMode="auto">
            <a:xfrm>
              <a:off x="3130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拾</a:t>
              </a:r>
            </a:p>
          </p:txBody>
        </p:sp>
        <p:sp>
          <p:nvSpPr>
            <p:cNvPr id="2124" name="Rectangle 81"/>
            <p:cNvSpPr>
              <a:spLocks noChangeArrowheads="1"/>
            </p:cNvSpPr>
            <p:nvPr/>
          </p:nvSpPr>
          <p:spPr bwMode="auto">
            <a:xfrm>
              <a:off x="3301" y="836"/>
              <a:ext cx="168" cy="1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0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元</a:t>
              </a:r>
            </a:p>
          </p:txBody>
        </p:sp>
      </p:grpSp>
      <p:sp>
        <p:nvSpPr>
          <p:cNvPr id="2072" name="Rectangle 91"/>
          <p:cNvSpPr>
            <a:spLocks noChangeArrowheads="1"/>
          </p:cNvSpPr>
          <p:nvPr/>
        </p:nvSpPr>
        <p:spPr bwMode="auto">
          <a:xfrm>
            <a:off x="4319588" y="3790950"/>
            <a:ext cx="8905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經辦局收款戳</a:t>
            </a:r>
            <a:r>
              <a:rPr lang="zh-TW" altLang="en-US" sz="9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73" name="Rectangle 92"/>
          <p:cNvSpPr>
            <a:spLocks noChangeArrowheads="1"/>
          </p:cNvSpPr>
          <p:nvPr/>
        </p:nvSpPr>
        <p:spPr bwMode="auto">
          <a:xfrm>
            <a:off x="533400" y="1900238"/>
            <a:ext cx="174942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通訊欄</a:t>
            </a:r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（限與本次存款有關事項）</a:t>
            </a:r>
            <a:endParaRPr lang="zh-TW" altLang="en-US" sz="900" b="1">
              <a:solidFill>
                <a:srgbClr val="FF0000"/>
              </a:solidFill>
            </a:endParaRPr>
          </a:p>
        </p:txBody>
      </p:sp>
      <p:sp>
        <p:nvSpPr>
          <p:cNvPr id="2074" name="Rectangle 95"/>
          <p:cNvSpPr>
            <a:spLocks noChangeArrowheads="1"/>
          </p:cNvSpPr>
          <p:nvPr/>
        </p:nvSpPr>
        <p:spPr bwMode="auto">
          <a:xfrm>
            <a:off x="2357438" y="2809875"/>
            <a:ext cx="1984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地</a:t>
            </a:r>
          </a:p>
          <a:p>
            <a:pPr algn="ctr"/>
            <a:endParaRPr lang="zh-TW" altLang="en-US" sz="10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zh-TW" altLang="en-US" sz="10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址</a:t>
            </a:r>
            <a:endParaRPr lang="zh-TW" altLang="en-US" sz="1000" b="1">
              <a:solidFill>
                <a:srgbClr val="FF0000"/>
              </a:solidFill>
              <a:latin typeface="標楷體" pitchFamily="65" charset="-120"/>
            </a:endParaRPr>
          </a:p>
        </p:txBody>
      </p:sp>
      <p:sp>
        <p:nvSpPr>
          <p:cNvPr id="2075" name="Rectangle 96"/>
          <p:cNvSpPr>
            <a:spLocks noChangeArrowheads="1"/>
          </p:cNvSpPr>
          <p:nvPr/>
        </p:nvSpPr>
        <p:spPr bwMode="auto">
          <a:xfrm>
            <a:off x="2359025" y="3719513"/>
            <a:ext cx="180975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電</a:t>
            </a:r>
            <a:endParaRPr lang="zh-TW" altLang="en-US" sz="1000" b="1">
              <a:solidFill>
                <a:srgbClr val="FF0000"/>
              </a:solidFill>
              <a:latin typeface="標楷體" pitchFamily="65" charset="-120"/>
            </a:endParaRPr>
          </a:p>
          <a:p>
            <a:pPr algn="ctr">
              <a:lnSpc>
                <a:spcPct val="85000"/>
              </a:lnSpc>
            </a:pP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話</a:t>
            </a:r>
            <a:endParaRPr lang="zh-TW" altLang="en-US" sz="1000" b="1">
              <a:solidFill>
                <a:srgbClr val="FF0000"/>
              </a:solidFill>
              <a:latin typeface="標楷體" pitchFamily="65" charset="-120"/>
            </a:endParaRPr>
          </a:p>
        </p:txBody>
      </p:sp>
      <p:sp>
        <p:nvSpPr>
          <p:cNvPr id="2076" name="Line 97"/>
          <p:cNvSpPr>
            <a:spLocks noChangeShapeType="1"/>
          </p:cNvSpPr>
          <p:nvPr/>
        </p:nvSpPr>
        <p:spPr bwMode="auto">
          <a:xfrm>
            <a:off x="2362200" y="4918075"/>
            <a:ext cx="0" cy="174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77" name="Rectangle 98"/>
          <p:cNvSpPr>
            <a:spLocks noChangeArrowheads="1"/>
          </p:cNvSpPr>
          <p:nvPr/>
        </p:nvSpPr>
        <p:spPr bwMode="auto">
          <a:xfrm>
            <a:off x="2843213" y="4868863"/>
            <a:ext cx="17526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1000">
                <a:solidFill>
                  <a:srgbClr val="FF0000"/>
                </a:solidFill>
                <a:ea typeface="標楷體" pitchFamily="65" charset="-120"/>
              </a:rPr>
              <a:t>虛線內備供機器印錄用請勿填寫</a:t>
            </a:r>
          </a:p>
        </p:txBody>
      </p:sp>
      <p:sp>
        <p:nvSpPr>
          <p:cNvPr id="2078" name="Rectangle 99"/>
          <p:cNvSpPr>
            <a:spLocks noChangeArrowheads="1"/>
          </p:cNvSpPr>
          <p:nvPr/>
        </p:nvSpPr>
        <p:spPr bwMode="auto">
          <a:xfrm>
            <a:off x="5862638" y="1143000"/>
            <a:ext cx="1985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 sz="9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9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寄款人請注意背面說明</a:t>
            </a:r>
          </a:p>
          <a:p>
            <a:r>
              <a:rPr lang="zh-TW" altLang="en-US" sz="9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◎本收據由電腦印錄請勿填寫</a:t>
            </a:r>
            <a:r>
              <a:rPr lang="zh-TW" altLang="en-US" sz="8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2079" name="Text Box 103"/>
          <p:cNvSpPr txBox="1">
            <a:spLocks noChangeArrowheads="1"/>
          </p:cNvSpPr>
          <p:nvPr/>
        </p:nvSpPr>
        <p:spPr bwMode="auto">
          <a:xfrm>
            <a:off x="5724525" y="1450975"/>
            <a:ext cx="2076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dist"/>
            <a:r>
              <a:rPr lang="zh-TW" altLang="en-US" sz="12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郵政劃撥儲金存款收據</a:t>
            </a:r>
          </a:p>
        </p:txBody>
      </p:sp>
      <p:sp>
        <p:nvSpPr>
          <p:cNvPr id="2080" name="Rectangle 104"/>
          <p:cNvSpPr>
            <a:spLocks noChangeArrowheads="1"/>
          </p:cNvSpPr>
          <p:nvPr/>
        </p:nvSpPr>
        <p:spPr bwMode="auto">
          <a:xfrm>
            <a:off x="6300788" y="2276475"/>
            <a:ext cx="762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收款帳號戶名</a:t>
            </a:r>
            <a:r>
              <a:rPr lang="zh-TW" altLang="en-US" sz="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81" name="Rectangle 105"/>
          <p:cNvSpPr>
            <a:spLocks noChangeArrowheads="1"/>
          </p:cNvSpPr>
          <p:nvPr/>
        </p:nvSpPr>
        <p:spPr bwMode="auto">
          <a:xfrm>
            <a:off x="6296025" y="3009900"/>
            <a:ext cx="6858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存款金額</a:t>
            </a:r>
          </a:p>
        </p:txBody>
      </p:sp>
      <p:sp>
        <p:nvSpPr>
          <p:cNvPr id="2082" name="Rectangle 106"/>
          <p:cNvSpPr>
            <a:spLocks noChangeArrowheads="1"/>
          </p:cNvSpPr>
          <p:nvPr/>
        </p:nvSpPr>
        <p:spPr bwMode="auto">
          <a:xfrm>
            <a:off x="6315075" y="3854450"/>
            <a:ext cx="609600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電腦紀錄</a:t>
            </a:r>
          </a:p>
        </p:txBody>
      </p:sp>
      <p:sp>
        <p:nvSpPr>
          <p:cNvPr id="2083" name="Rectangle 108"/>
          <p:cNvSpPr>
            <a:spLocks noChangeArrowheads="1"/>
          </p:cNvSpPr>
          <p:nvPr/>
        </p:nvSpPr>
        <p:spPr bwMode="auto">
          <a:xfrm>
            <a:off x="2339975" y="2190750"/>
            <a:ext cx="30988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 sz="10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00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寄　　款　　人</a:t>
            </a:r>
            <a:r>
              <a:rPr lang="zh-TW" altLang="en-US" sz="100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　   他人存款　　　本戶存款</a:t>
            </a:r>
            <a:endParaRPr lang="zh-TW" altLang="en-US" sz="1000">
              <a:solidFill>
                <a:srgbClr val="FF0000"/>
              </a:solidFill>
            </a:endParaRPr>
          </a:p>
        </p:txBody>
      </p:sp>
      <p:sp>
        <p:nvSpPr>
          <p:cNvPr id="2084" name="Line 114"/>
          <p:cNvSpPr>
            <a:spLocks noChangeShapeType="1"/>
          </p:cNvSpPr>
          <p:nvPr/>
        </p:nvSpPr>
        <p:spPr bwMode="auto">
          <a:xfrm>
            <a:off x="3167063" y="2846388"/>
            <a:ext cx="109537" cy="1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5" name="Text Box 122"/>
          <p:cNvSpPr txBox="1">
            <a:spLocks noChangeArrowheads="1"/>
          </p:cNvSpPr>
          <p:nvPr/>
        </p:nvSpPr>
        <p:spPr bwMode="auto">
          <a:xfrm>
            <a:off x="2235200" y="4160838"/>
            <a:ext cx="1905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TW" sz="1200" b="1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 b="1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1200"/>
          </a:p>
        </p:txBody>
      </p:sp>
      <p:sp>
        <p:nvSpPr>
          <p:cNvPr id="2086" name="Line 124"/>
          <p:cNvSpPr>
            <a:spLocks noChangeShapeType="1"/>
          </p:cNvSpPr>
          <p:nvPr/>
        </p:nvSpPr>
        <p:spPr bwMode="auto">
          <a:xfrm>
            <a:off x="5508625" y="1341438"/>
            <a:ext cx="0" cy="538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7" name="Line 125"/>
          <p:cNvSpPr>
            <a:spLocks noChangeShapeType="1"/>
          </p:cNvSpPr>
          <p:nvPr/>
        </p:nvSpPr>
        <p:spPr bwMode="auto">
          <a:xfrm flipH="1">
            <a:off x="381000" y="1320800"/>
            <a:ext cx="5124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88" name="Text Box 127"/>
          <p:cNvSpPr txBox="1">
            <a:spLocks noChangeArrowheads="1"/>
          </p:cNvSpPr>
          <p:nvPr/>
        </p:nvSpPr>
        <p:spPr bwMode="auto">
          <a:xfrm>
            <a:off x="2952750" y="1808163"/>
            <a:ext cx="248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台灣睡眠醫學學會</a:t>
            </a:r>
          </a:p>
        </p:txBody>
      </p:sp>
      <p:sp>
        <p:nvSpPr>
          <p:cNvPr id="2089" name="Rectangle 131"/>
          <p:cNvSpPr>
            <a:spLocks noChangeArrowheads="1"/>
          </p:cNvSpPr>
          <p:nvPr/>
        </p:nvSpPr>
        <p:spPr bwMode="auto">
          <a:xfrm>
            <a:off x="3005138" y="2781300"/>
            <a:ext cx="131762" cy="1317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0" name="Rectangle 132"/>
          <p:cNvSpPr>
            <a:spLocks noChangeArrowheads="1"/>
          </p:cNvSpPr>
          <p:nvPr/>
        </p:nvSpPr>
        <p:spPr bwMode="auto">
          <a:xfrm>
            <a:off x="2792413" y="2782888"/>
            <a:ext cx="131762" cy="1317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1" name="Rectangle 133"/>
          <p:cNvSpPr>
            <a:spLocks noChangeArrowheads="1"/>
          </p:cNvSpPr>
          <p:nvPr/>
        </p:nvSpPr>
        <p:spPr bwMode="auto">
          <a:xfrm>
            <a:off x="2579688" y="2782888"/>
            <a:ext cx="131762" cy="1317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2" name="Rectangle 134"/>
          <p:cNvSpPr>
            <a:spLocks noChangeArrowheads="1"/>
          </p:cNvSpPr>
          <p:nvPr/>
        </p:nvSpPr>
        <p:spPr bwMode="auto">
          <a:xfrm>
            <a:off x="3529013" y="2781300"/>
            <a:ext cx="131762" cy="1317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3" name="Rectangle 135"/>
          <p:cNvSpPr>
            <a:spLocks noChangeArrowheads="1"/>
          </p:cNvSpPr>
          <p:nvPr/>
        </p:nvSpPr>
        <p:spPr bwMode="auto">
          <a:xfrm>
            <a:off x="3316288" y="2782888"/>
            <a:ext cx="131762" cy="1317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150"/>
          <p:cNvGrpSpPr>
            <a:grpSpLocks/>
          </p:cNvGrpSpPr>
          <p:nvPr/>
        </p:nvGrpSpPr>
        <p:grpSpPr bwMode="auto">
          <a:xfrm>
            <a:off x="560388" y="1314450"/>
            <a:ext cx="2149475" cy="544513"/>
            <a:chOff x="353" y="830"/>
            <a:chExt cx="1354" cy="343"/>
          </a:xfrm>
        </p:grpSpPr>
        <p:sp>
          <p:nvSpPr>
            <p:cNvPr id="2112" name="Rectangle 9"/>
            <p:cNvSpPr>
              <a:spLocks noChangeArrowheads="1"/>
            </p:cNvSpPr>
            <p:nvPr/>
          </p:nvSpPr>
          <p:spPr bwMode="auto">
            <a:xfrm>
              <a:off x="688" y="832"/>
              <a:ext cx="170" cy="3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13" name="Rectangle 11"/>
            <p:cNvSpPr>
              <a:spLocks noChangeArrowheads="1"/>
            </p:cNvSpPr>
            <p:nvPr/>
          </p:nvSpPr>
          <p:spPr bwMode="auto">
            <a:xfrm>
              <a:off x="1030" y="832"/>
              <a:ext cx="170" cy="3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14" name="Rectangle 13"/>
            <p:cNvSpPr>
              <a:spLocks noChangeArrowheads="1"/>
            </p:cNvSpPr>
            <p:nvPr/>
          </p:nvSpPr>
          <p:spPr bwMode="auto">
            <a:xfrm>
              <a:off x="1370" y="832"/>
              <a:ext cx="170" cy="3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15" name="Rectangle 7"/>
            <p:cNvSpPr>
              <a:spLocks noChangeArrowheads="1"/>
            </p:cNvSpPr>
            <p:nvPr/>
          </p:nvSpPr>
          <p:spPr bwMode="auto">
            <a:xfrm>
              <a:off x="353" y="832"/>
              <a:ext cx="169" cy="3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16" name="Line 136"/>
            <p:cNvSpPr>
              <a:spLocks noChangeShapeType="1"/>
            </p:cNvSpPr>
            <p:nvPr/>
          </p:nvSpPr>
          <p:spPr bwMode="auto">
            <a:xfrm>
              <a:off x="1707" y="830"/>
              <a:ext cx="0" cy="34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095" name="Line 138"/>
          <p:cNvSpPr>
            <a:spLocks noChangeShapeType="1"/>
          </p:cNvSpPr>
          <p:nvPr/>
        </p:nvSpPr>
        <p:spPr bwMode="auto">
          <a:xfrm flipH="1">
            <a:off x="381000" y="1862138"/>
            <a:ext cx="1981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096" name="Rectangle 140"/>
          <p:cNvSpPr>
            <a:spLocks noChangeArrowheads="1"/>
          </p:cNvSpPr>
          <p:nvPr/>
        </p:nvSpPr>
        <p:spPr bwMode="auto">
          <a:xfrm>
            <a:off x="3081338" y="1341438"/>
            <a:ext cx="266700" cy="1714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億</a:t>
            </a:r>
          </a:p>
        </p:txBody>
      </p:sp>
      <p:sp>
        <p:nvSpPr>
          <p:cNvPr id="2097" name="Rectangle 142"/>
          <p:cNvSpPr>
            <a:spLocks noChangeArrowheads="1"/>
          </p:cNvSpPr>
          <p:nvPr/>
        </p:nvSpPr>
        <p:spPr bwMode="auto">
          <a:xfrm>
            <a:off x="3757613" y="2238375"/>
            <a:ext cx="131762" cy="1317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8" name="Rectangle 143"/>
          <p:cNvSpPr>
            <a:spLocks noChangeArrowheads="1"/>
          </p:cNvSpPr>
          <p:nvPr/>
        </p:nvSpPr>
        <p:spPr bwMode="auto">
          <a:xfrm>
            <a:off x="4662488" y="2238375"/>
            <a:ext cx="131762" cy="1317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99" name="Text Box 144"/>
          <p:cNvSpPr txBox="1">
            <a:spLocks noChangeArrowheads="1"/>
          </p:cNvSpPr>
          <p:nvPr/>
        </p:nvSpPr>
        <p:spPr bwMode="auto">
          <a:xfrm>
            <a:off x="6227763" y="4868863"/>
            <a:ext cx="12160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zh-TW" altLang="en-US" sz="1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經辦局收款戳</a:t>
            </a:r>
          </a:p>
        </p:txBody>
      </p:sp>
      <p:sp>
        <p:nvSpPr>
          <p:cNvPr id="2100" name="Rectangle 145"/>
          <p:cNvSpPr>
            <a:spLocks noChangeArrowheads="1"/>
          </p:cNvSpPr>
          <p:nvPr/>
        </p:nvSpPr>
        <p:spPr bwMode="auto">
          <a:xfrm>
            <a:off x="4305300" y="2405063"/>
            <a:ext cx="419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主管：</a:t>
            </a:r>
            <a:r>
              <a:rPr lang="zh-TW" altLang="en-US" sz="9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101" name="Rectangle 87"/>
          <p:cNvSpPr>
            <a:spLocks noChangeArrowheads="1"/>
          </p:cNvSpPr>
          <p:nvPr/>
        </p:nvSpPr>
        <p:spPr bwMode="auto">
          <a:xfrm>
            <a:off x="4699000" y="1509713"/>
            <a:ext cx="2667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 </a:t>
            </a:r>
          </a:p>
        </p:txBody>
      </p:sp>
      <p:sp>
        <p:nvSpPr>
          <p:cNvPr id="2102" name="Rectangle 88"/>
          <p:cNvSpPr>
            <a:spLocks noChangeArrowheads="1"/>
          </p:cNvSpPr>
          <p:nvPr/>
        </p:nvSpPr>
        <p:spPr bwMode="auto">
          <a:xfrm>
            <a:off x="4962525" y="1509713"/>
            <a:ext cx="266700" cy="352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 </a:t>
            </a:r>
          </a:p>
        </p:txBody>
      </p:sp>
      <p:sp>
        <p:nvSpPr>
          <p:cNvPr id="2103" name="Rectangle 89"/>
          <p:cNvSpPr>
            <a:spLocks noChangeArrowheads="1"/>
          </p:cNvSpPr>
          <p:nvPr/>
        </p:nvSpPr>
        <p:spPr bwMode="auto">
          <a:xfrm>
            <a:off x="5233988" y="1509713"/>
            <a:ext cx="266700" cy="352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solidFill>
                <a:srgbClr val="FF0000"/>
              </a:solidFill>
            </a:endParaRPr>
          </a:p>
        </p:txBody>
      </p:sp>
      <p:sp>
        <p:nvSpPr>
          <p:cNvPr id="2104" name="Rectangle 148"/>
          <p:cNvSpPr>
            <a:spLocks noChangeArrowheads="1"/>
          </p:cNvSpPr>
          <p:nvPr/>
        </p:nvSpPr>
        <p:spPr bwMode="auto">
          <a:xfrm>
            <a:off x="3076575" y="1509713"/>
            <a:ext cx="266700" cy="352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105" name="Line 120"/>
          <p:cNvSpPr>
            <a:spLocks noChangeShapeType="1"/>
          </p:cNvSpPr>
          <p:nvPr/>
        </p:nvSpPr>
        <p:spPr bwMode="auto">
          <a:xfrm>
            <a:off x="5584825" y="1138238"/>
            <a:ext cx="0" cy="39417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06" name="Line 146"/>
          <p:cNvSpPr>
            <a:spLocks noChangeShapeType="1"/>
          </p:cNvSpPr>
          <p:nvPr/>
        </p:nvSpPr>
        <p:spPr bwMode="auto">
          <a:xfrm>
            <a:off x="5584825" y="1143000"/>
            <a:ext cx="0" cy="3948113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107" name="Text Box 171"/>
          <p:cNvSpPr txBox="1">
            <a:spLocks noChangeArrowheads="1"/>
          </p:cNvSpPr>
          <p:nvPr/>
        </p:nvSpPr>
        <p:spPr bwMode="auto">
          <a:xfrm>
            <a:off x="2266950" y="2420938"/>
            <a:ext cx="338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TW" altLang="en-US" sz="1000" b="1">
                <a:solidFill>
                  <a:srgbClr val="FF0000"/>
                </a:solidFill>
              </a:rPr>
              <a:t>姓名</a:t>
            </a:r>
          </a:p>
        </p:txBody>
      </p:sp>
      <p:sp>
        <p:nvSpPr>
          <p:cNvPr id="2108" name="Text Box 172"/>
          <p:cNvSpPr txBox="1">
            <a:spLocks noChangeArrowheads="1"/>
          </p:cNvSpPr>
          <p:nvPr/>
        </p:nvSpPr>
        <p:spPr bwMode="auto">
          <a:xfrm>
            <a:off x="2339975" y="17732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zh-TW"/>
          </a:p>
        </p:txBody>
      </p:sp>
      <p:sp>
        <p:nvSpPr>
          <p:cNvPr id="2109" name="Rectangle 173"/>
          <p:cNvSpPr>
            <a:spLocks noChangeArrowheads="1"/>
          </p:cNvSpPr>
          <p:nvPr/>
        </p:nvSpPr>
        <p:spPr bwMode="auto">
          <a:xfrm>
            <a:off x="2411413" y="184467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000" b="1">
                <a:solidFill>
                  <a:srgbClr val="FF0000"/>
                </a:solidFill>
              </a:rPr>
              <a:t>收款</a:t>
            </a:r>
          </a:p>
          <a:p>
            <a:r>
              <a:rPr lang="zh-TW" altLang="en-US" sz="1000" b="1">
                <a:solidFill>
                  <a:srgbClr val="FF0000"/>
                </a:solidFill>
              </a:rPr>
              <a:t>戶名</a:t>
            </a:r>
          </a:p>
        </p:txBody>
      </p:sp>
      <p:sp>
        <p:nvSpPr>
          <p:cNvPr id="2110" name="Text Box 174"/>
          <p:cNvSpPr txBox="1">
            <a:spLocks noChangeArrowheads="1"/>
          </p:cNvSpPr>
          <p:nvPr/>
        </p:nvSpPr>
        <p:spPr bwMode="auto">
          <a:xfrm>
            <a:off x="395288" y="1844675"/>
            <a:ext cx="2016125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zh-TW" sz="800" dirty="0">
              <a:latin typeface="Arial" charset="0"/>
              <a:ea typeface="標楷體" pitchFamily="65" charset="-120"/>
            </a:endParaRPr>
          </a:p>
          <a:p>
            <a:endParaRPr lang="en-US" altLang="zh-TW" sz="1000" b="1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1000" b="1" dirty="0" smtClean="0">
                <a:latin typeface="Arial" charset="0"/>
                <a:ea typeface="標楷體" pitchFamily="65" charset="-120"/>
              </a:rPr>
              <a:t>會員</a:t>
            </a:r>
            <a:r>
              <a:rPr lang="zh-TW" altLang="en-US" sz="1000" b="1" dirty="0">
                <a:latin typeface="Arial" charset="0"/>
                <a:ea typeface="標楷體" pitchFamily="65" charset="-120"/>
              </a:rPr>
              <a:t>編號：</a:t>
            </a:r>
          </a:p>
          <a:p>
            <a:r>
              <a:rPr lang="zh-TW" altLang="en-US" sz="1000" b="1" dirty="0">
                <a:latin typeface="Arial" charset="0"/>
                <a:ea typeface="標楷體" pitchFamily="65" charset="-120"/>
              </a:rPr>
              <a:t>姓名：</a:t>
            </a:r>
            <a:endParaRPr lang="en-US" altLang="zh-TW" sz="1000" b="1" dirty="0">
              <a:latin typeface="Arial" charset="0"/>
              <a:ea typeface="標楷體" pitchFamily="65" charset="-120"/>
            </a:endParaRPr>
          </a:p>
          <a:p>
            <a:endParaRPr lang="en-US" altLang="zh-TW" sz="1000" b="1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1000" b="1" dirty="0" smtClean="0">
                <a:latin typeface="Arial" charset="0"/>
                <a:ea typeface="標楷體" pitchFamily="65" charset="-120"/>
              </a:rPr>
              <a:t>醫師</a:t>
            </a:r>
            <a:r>
              <a:rPr lang="zh-TW" altLang="en-US" sz="1000" b="1" dirty="0">
                <a:latin typeface="Arial" charset="0"/>
                <a:ea typeface="標楷體" pitchFamily="65" charset="-120"/>
              </a:rPr>
              <a:t>會員</a:t>
            </a:r>
          </a:p>
          <a:p>
            <a:r>
              <a:rPr lang="zh-TW" altLang="en-US" sz="1000" dirty="0">
                <a:latin typeface="Arial" charset="0"/>
                <a:ea typeface="標楷體" pitchFamily="65" charset="-120"/>
              </a:rPr>
              <a:t>□　　入會費   </a:t>
            </a:r>
            <a:r>
              <a:rPr lang="en-US" altLang="zh-TW" sz="1000" dirty="0">
                <a:latin typeface="Arial" charset="0"/>
                <a:ea typeface="標楷體" pitchFamily="65" charset="-120"/>
              </a:rPr>
              <a:t>2000</a:t>
            </a:r>
            <a:r>
              <a:rPr lang="zh-TW" altLang="en-US" sz="1000" dirty="0">
                <a:latin typeface="Arial" charset="0"/>
                <a:ea typeface="標楷體" pitchFamily="65" charset="-120"/>
              </a:rPr>
              <a:t>元</a:t>
            </a:r>
          </a:p>
          <a:p>
            <a:r>
              <a:rPr lang="zh-TW" altLang="en-US" sz="1000" dirty="0">
                <a:latin typeface="Arial" charset="0"/>
                <a:ea typeface="標楷體" pitchFamily="65" charset="-120"/>
              </a:rPr>
              <a:t>□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_____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年常年</a:t>
            </a:r>
            <a:r>
              <a:rPr lang="zh-TW" altLang="en-US" sz="1000" dirty="0">
                <a:latin typeface="Arial" charset="0"/>
                <a:ea typeface="標楷體" pitchFamily="65" charset="-120"/>
              </a:rPr>
              <a:t>會費</a:t>
            </a:r>
            <a:r>
              <a:rPr lang="en-US" altLang="zh-TW" sz="1000" dirty="0">
                <a:latin typeface="Arial" charset="0"/>
                <a:ea typeface="標楷體" pitchFamily="65" charset="-120"/>
              </a:rPr>
              <a:t>1500</a:t>
            </a:r>
            <a:r>
              <a:rPr lang="zh-TW" altLang="en-US" sz="1000" dirty="0">
                <a:latin typeface="Arial" charset="0"/>
                <a:ea typeface="標楷體" pitchFamily="65" charset="-120"/>
              </a:rPr>
              <a:t>元</a:t>
            </a:r>
          </a:p>
          <a:p>
            <a:r>
              <a:rPr lang="zh-TW" altLang="en-US" sz="1000" b="1" dirty="0">
                <a:latin typeface="Arial" charset="0"/>
                <a:ea typeface="標楷體" pitchFamily="65" charset="-120"/>
              </a:rPr>
              <a:t>非醫師會員</a:t>
            </a:r>
          </a:p>
          <a:p>
            <a:r>
              <a:rPr lang="zh-TW" altLang="en-US" sz="1000" dirty="0">
                <a:latin typeface="Arial" charset="0"/>
                <a:ea typeface="標楷體" pitchFamily="65" charset="-120"/>
              </a:rPr>
              <a:t>□　　入會費   </a:t>
            </a:r>
            <a:r>
              <a:rPr lang="en-US" altLang="zh-TW" sz="1000" dirty="0">
                <a:latin typeface="Arial" charset="0"/>
                <a:ea typeface="標楷體" pitchFamily="65" charset="-120"/>
              </a:rPr>
              <a:t>1000</a:t>
            </a:r>
            <a:r>
              <a:rPr lang="zh-TW" altLang="en-US" sz="1000" dirty="0">
                <a:latin typeface="Arial" charset="0"/>
                <a:ea typeface="標楷體" pitchFamily="65" charset="-120"/>
              </a:rPr>
              <a:t>元</a:t>
            </a:r>
          </a:p>
          <a:p>
            <a:r>
              <a:rPr lang="zh-TW" altLang="en-US" sz="1000" dirty="0">
                <a:latin typeface="Arial" charset="0"/>
                <a:ea typeface="標楷體" pitchFamily="65" charset="-120"/>
              </a:rPr>
              <a:t>□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_____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年常年</a:t>
            </a:r>
            <a:r>
              <a:rPr lang="zh-TW" altLang="en-US" sz="1000" dirty="0">
                <a:latin typeface="Arial" charset="0"/>
                <a:ea typeface="標楷體" pitchFamily="65" charset="-120"/>
              </a:rPr>
              <a:t>會費 </a:t>
            </a:r>
            <a:r>
              <a:rPr lang="en-US" altLang="zh-TW" sz="1000" dirty="0">
                <a:latin typeface="Arial" charset="0"/>
                <a:ea typeface="標楷體" pitchFamily="65" charset="-120"/>
              </a:rPr>
              <a:t>1000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元</a:t>
            </a:r>
            <a:endParaRPr lang="en-US" altLang="zh-TW" sz="1000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1000" b="1" dirty="0" smtClean="0">
                <a:latin typeface="Arial" charset="0"/>
                <a:ea typeface="標楷體" pitchFamily="65" charset="-120"/>
              </a:rPr>
              <a:t>學生會員</a:t>
            </a:r>
          </a:p>
          <a:p>
            <a:r>
              <a:rPr lang="zh-TW" altLang="en-US" sz="1000" dirty="0" smtClean="0">
                <a:latin typeface="Arial" charset="0"/>
                <a:ea typeface="標楷體" pitchFamily="65" charset="-120"/>
              </a:rPr>
              <a:t>□　　入會費   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500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元</a:t>
            </a:r>
          </a:p>
          <a:p>
            <a:r>
              <a:rPr lang="zh-TW" altLang="en-US" sz="1000" dirty="0" smtClean="0">
                <a:latin typeface="Arial" charset="0"/>
                <a:ea typeface="標楷體" pitchFamily="65" charset="-120"/>
              </a:rPr>
              <a:t>□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_____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年常年會費 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500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元</a:t>
            </a:r>
            <a:endParaRPr lang="en-US" altLang="zh-TW" sz="1000" dirty="0" smtClean="0">
              <a:latin typeface="Arial" charset="0"/>
              <a:ea typeface="標楷體" pitchFamily="65" charset="-120"/>
            </a:endParaRPr>
          </a:p>
          <a:p>
            <a:endParaRPr lang="en-US" altLang="zh-TW" sz="1000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1000" b="1" dirty="0" smtClean="0">
                <a:latin typeface="Arial" charset="0"/>
                <a:ea typeface="標楷體" pitchFamily="65" charset="-120"/>
              </a:rPr>
              <a:t>非會員</a:t>
            </a:r>
            <a:endParaRPr lang="en-US" altLang="zh-TW" sz="1000" b="1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1000" dirty="0" smtClean="0">
                <a:latin typeface="Arial" charset="0"/>
                <a:ea typeface="標楷體" pitchFamily="65" charset="-120"/>
              </a:rPr>
              <a:t>□醫師年會報名費 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1500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元</a:t>
            </a:r>
            <a:endParaRPr lang="en-US" altLang="zh-TW" sz="1000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1000" dirty="0" smtClean="0">
                <a:latin typeface="Arial" charset="0"/>
                <a:ea typeface="標楷體" pitchFamily="65" charset="-120"/>
              </a:rPr>
              <a:t>□非醫師年會報名費 </a:t>
            </a:r>
            <a:r>
              <a:rPr lang="en-US" altLang="zh-TW" sz="1000" dirty="0" smtClean="0">
                <a:latin typeface="Arial" charset="0"/>
                <a:ea typeface="標楷體" pitchFamily="65" charset="-120"/>
              </a:rPr>
              <a:t>1000</a:t>
            </a:r>
            <a:r>
              <a:rPr lang="zh-TW" altLang="en-US" sz="1000" dirty="0" smtClean="0">
                <a:latin typeface="Arial" charset="0"/>
                <a:ea typeface="標楷體" pitchFamily="65" charset="-120"/>
              </a:rPr>
              <a:t>元</a:t>
            </a:r>
            <a:endParaRPr lang="en-US" altLang="zh-TW" sz="1000" dirty="0" smtClean="0">
              <a:latin typeface="Arial" charset="0"/>
              <a:ea typeface="標楷體" pitchFamily="65" charset="-120"/>
            </a:endParaRPr>
          </a:p>
          <a:p>
            <a:endParaRPr lang="en-US" altLang="zh-TW" sz="800" b="1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800" b="1" dirty="0" smtClean="0">
                <a:latin typeface="Arial" charset="0"/>
                <a:ea typeface="標楷體" pitchFamily="65" charset="-120"/>
              </a:rPr>
              <a:t>若收據需抬頭統編請填於此通訊欄</a:t>
            </a:r>
            <a:endParaRPr lang="en-US" altLang="zh-TW" sz="800" b="1" dirty="0" smtClean="0">
              <a:latin typeface="Arial" charset="0"/>
              <a:ea typeface="標楷體" pitchFamily="65" charset="-120"/>
            </a:endParaRPr>
          </a:p>
          <a:p>
            <a:r>
              <a:rPr lang="zh-TW" altLang="en-US" sz="800" b="1" dirty="0" smtClean="0">
                <a:latin typeface="Arial" charset="0"/>
                <a:ea typeface="標楷體" pitchFamily="65" charset="-120"/>
              </a:rPr>
              <a:t>收據寄送地址請詳填於右側</a:t>
            </a:r>
            <a:endParaRPr lang="zh-TW" altLang="en-US" sz="800" dirty="0">
              <a:latin typeface="Arial" charset="0"/>
              <a:ea typeface="標楷體" pitchFamily="65" charset="-120"/>
            </a:endParaRPr>
          </a:p>
        </p:txBody>
      </p:sp>
      <p:sp>
        <p:nvSpPr>
          <p:cNvPr id="2111" name="Text Box 62"/>
          <p:cNvSpPr txBox="1">
            <a:spLocks noChangeArrowheads="1"/>
          </p:cNvSpPr>
          <p:nvPr/>
        </p:nvSpPr>
        <p:spPr bwMode="auto">
          <a:xfrm>
            <a:off x="312738" y="1263650"/>
            <a:ext cx="215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收款帳</a:t>
            </a:r>
            <a:endParaRPr lang="zh-TW" altLang="en-US" sz="900" b="1">
              <a:solidFill>
                <a:srgbClr val="FF0000"/>
              </a:solidFill>
            </a:endParaRPr>
          </a:p>
          <a:p>
            <a:r>
              <a:rPr lang="zh-TW" altLang="en-US" sz="9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號</a:t>
            </a:r>
            <a:endParaRPr lang="zh-TW" altLang="en-US" sz="9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103</Words>
  <Application>Microsoft Office PowerPoint</Application>
  <PresentationFormat>如螢幕大小 (4:3)</PresentationFormat>
  <Paragraphs>82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睡眠學會</dc:creator>
  <cp:lastModifiedBy>睡眠學會</cp:lastModifiedBy>
  <cp:revision>3</cp:revision>
  <dcterms:created xsi:type="dcterms:W3CDTF">2013-01-30T05:50:32Z</dcterms:created>
  <dcterms:modified xsi:type="dcterms:W3CDTF">2013-02-26T06:48:05Z</dcterms:modified>
</cp:coreProperties>
</file>